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3" r:id="rId2"/>
    <p:sldId id="276" r:id="rId3"/>
    <p:sldId id="282" r:id="rId4"/>
    <p:sldId id="280" r:id="rId5"/>
    <p:sldId id="281" r:id="rId6"/>
    <p:sldId id="279" r:id="rId7"/>
    <p:sldId id="27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372A"/>
    <a:srgbClr val="F39220"/>
    <a:srgbClr val="F4B118"/>
    <a:srgbClr val="EFF2E7"/>
    <a:srgbClr val="3E4233"/>
    <a:srgbClr val="A9AF97"/>
    <a:srgbClr val="7A8264"/>
    <a:srgbClr val="F36523"/>
    <a:srgbClr val="F3D60C"/>
    <a:srgbClr val="F6BD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0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76AB7-B4BE-4010-80CA-82821AC73CE1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F3088-8811-47A2-A118-F74944F3190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589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93786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2889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68237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827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537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0400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8580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5328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7137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47366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312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44B42-CA02-4FDE-8E02-6CEAF78A9EF9}" type="datetimeFigureOut">
              <a:rPr lang="en-CA" smtClean="0"/>
              <a:t>2020-10-07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2C6E8-0CBB-44BB-9A3A-723D5EE862B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24562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classroomsforafrica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1631" y="149843"/>
            <a:ext cx="5930539" cy="16446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400" dirty="0">
                <a:solidFill>
                  <a:srgbClr val="EFF2E7"/>
                </a:solidFill>
              </a:rPr>
              <a:t>Classrooms for Africa</a:t>
            </a:r>
          </a:p>
          <a:p>
            <a:pPr algn="l"/>
            <a:r>
              <a:rPr lang="en-CA" sz="3400" dirty="0">
                <a:solidFill>
                  <a:srgbClr val="EFF2E7"/>
                </a:solidFill>
              </a:rPr>
              <a:t>   </a:t>
            </a:r>
            <a:br>
              <a:rPr lang="en-CA" sz="3400" dirty="0">
                <a:solidFill>
                  <a:srgbClr val="EFF2E7"/>
                </a:solidFill>
              </a:rPr>
            </a:br>
            <a:endParaRPr lang="en-CA" dirty="0">
              <a:solidFill>
                <a:srgbClr val="EFF2E7"/>
              </a:solidFill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33243" y="225087"/>
            <a:ext cx="3252503" cy="24393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E1CC1B93-73B5-4BF4-B101-DA7F8BC2221A}"/>
              </a:ext>
            </a:extLst>
          </p:cNvPr>
          <p:cNvGrpSpPr/>
          <p:nvPr/>
        </p:nvGrpSpPr>
        <p:grpSpPr>
          <a:xfrm>
            <a:off x="-61348" y="1908390"/>
            <a:ext cx="5294986" cy="4766269"/>
            <a:chOff x="-61348" y="1908390"/>
            <a:chExt cx="5294986" cy="4766269"/>
          </a:xfrm>
        </p:grpSpPr>
        <p:pic>
          <p:nvPicPr>
            <p:cNvPr id="8" name="Picture 7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 rot="268644">
              <a:off x="-61348" y="1908390"/>
              <a:ext cx="5294986" cy="476626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2" name="Title 1">
              <a:extLst>
                <a:ext uri="{FF2B5EF4-FFF2-40B4-BE49-F238E27FC236}">
                  <a16:creationId xmlns:a16="http://schemas.microsoft.com/office/drawing/2014/main" id="{3630E3E6-115E-43CC-9C2D-205A8FF9B67F}"/>
                </a:ext>
              </a:extLst>
            </p:cNvPr>
            <p:cNvSpPr txBox="1">
              <a:spLocks/>
            </p:cNvSpPr>
            <p:nvPr/>
          </p:nvSpPr>
          <p:spPr>
            <a:xfrm>
              <a:off x="776458" y="4117270"/>
              <a:ext cx="3597754" cy="2510712"/>
            </a:xfrm>
            <a:prstGeom prst="rect">
              <a:avLst/>
            </a:prstGeom>
            <a:scene3d>
              <a:camera prst="orthographicFront">
                <a:rot lat="600000" lon="0" rev="21299999"/>
              </a:camera>
              <a:lightRig rig="threePt" dir="t"/>
            </a:scene3d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CA" sz="6000" b="1" dirty="0">
                  <a:solidFill>
                    <a:srgbClr val="52372A"/>
                  </a:solidFill>
                  <a:latin typeface="Comic Sans MS" panose="030F0702030302020204" pitchFamily="66" charset="0"/>
                </a:rPr>
                <a:t>DESKS</a:t>
              </a:r>
            </a:p>
            <a:p>
              <a:r>
                <a:rPr lang="en-CA" sz="6000" b="1" dirty="0">
                  <a:solidFill>
                    <a:srgbClr val="52372A"/>
                  </a:solidFill>
                  <a:latin typeface="Comic Sans MS" panose="030F0702030302020204" pitchFamily="66" charset="0"/>
                </a:rPr>
                <a:t>NEEDED!</a:t>
              </a:r>
            </a:p>
          </p:txBody>
        </p:sp>
      </p:grp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65409" flipH="1">
            <a:off x="7349781" y="2171701"/>
            <a:ext cx="1755736" cy="2503370"/>
          </a:xfrm>
          <a:prstGeom prst="rect">
            <a:avLst/>
          </a:prstGeom>
          <a:scene3d>
            <a:camera prst="orthographicFront">
              <a:rot lat="21599991" lon="0" rev="4199997"/>
            </a:camera>
            <a:lightRig rig="threePt" dir="t"/>
          </a:scene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A2DEE61-7CA6-4E92-8AE5-B9CA76B1EA53}"/>
              </a:ext>
            </a:extLst>
          </p:cNvPr>
          <p:cNvPicPr/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255"/>
          <a:stretch/>
        </p:blipFill>
        <p:spPr bwMode="auto">
          <a:xfrm rot="268644">
            <a:off x="5394430" y="2897509"/>
            <a:ext cx="3040793" cy="28308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B0CB70E9-0728-4040-A34C-F142CB1803FD}"/>
              </a:ext>
            </a:extLst>
          </p:cNvPr>
          <p:cNvSpPr txBox="1">
            <a:spLocks/>
          </p:cNvSpPr>
          <p:nvPr/>
        </p:nvSpPr>
        <p:spPr>
          <a:xfrm>
            <a:off x="210763" y="554159"/>
            <a:ext cx="5930539" cy="11548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sz="3400" dirty="0">
                <a:solidFill>
                  <a:srgbClr val="EFF2E7"/>
                </a:solidFill>
              </a:rPr>
              <a:t>   </a:t>
            </a:r>
            <a:br>
              <a:rPr lang="en-CA" sz="3400" dirty="0">
                <a:solidFill>
                  <a:srgbClr val="EFF2E7"/>
                </a:solidFill>
              </a:rPr>
            </a:br>
            <a:r>
              <a:rPr lang="en-CA" dirty="0">
                <a:solidFill>
                  <a:srgbClr val="EFF2E7"/>
                </a:solidFill>
              </a:rPr>
              <a:t>Desk Project 2020</a:t>
            </a:r>
          </a:p>
          <a:p>
            <a:r>
              <a:rPr lang="en-CA" dirty="0">
                <a:solidFill>
                  <a:srgbClr val="EFF2E7"/>
                </a:solidFill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85301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1202399"/>
            <a:ext cx="4445725" cy="51531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4708125" y="1192693"/>
            <a:ext cx="4805778" cy="36043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152400" y="380998"/>
            <a:ext cx="4750525" cy="5331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EFF2E7"/>
                </a:solidFill>
              </a:rPr>
              <a:t>$20 will provide</a:t>
            </a:r>
          </a:p>
          <a:p>
            <a:r>
              <a:rPr lang="en-CA" dirty="0">
                <a:solidFill>
                  <a:srgbClr val="EFF2E7"/>
                </a:solidFill>
              </a:rPr>
              <a:t>a workspace for</a:t>
            </a:r>
          </a:p>
          <a:p>
            <a:r>
              <a:rPr lang="en-CA" dirty="0">
                <a:solidFill>
                  <a:srgbClr val="EFF2E7"/>
                </a:solidFill>
              </a:rPr>
              <a:t>a needy student</a:t>
            </a:r>
          </a:p>
          <a:p>
            <a:r>
              <a:rPr lang="en-CA" dirty="0">
                <a:solidFill>
                  <a:srgbClr val="EFF2E7"/>
                </a:solidFill>
              </a:rPr>
              <a:t>in Africa</a:t>
            </a:r>
          </a:p>
        </p:txBody>
      </p:sp>
    </p:spTree>
    <p:extLst>
      <p:ext uri="{BB962C8B-B14F-4D97-AF65-F5344CB8AC3E}">
        <p14:creationId xmlns:p14="http://schemas.microsoft.com/office/powerpoint/2010/main" val="2240163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>
                <a:solidFill>
                  <a:srgbClr val="EFF2E7"/>
                </a:solidFill>
              </a:rPr>
              <a:t>What is problem?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11935" y="1781819"/>
            <a:ext cx="4445725" cy="4157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b="1" dirty="0">
                <a:solidFill>
                  <a:srgbClr val="EFF2E7"/>
                </a:solidFill>
              </a:rPr>
              <a:t>Classrooms for Africa</a:t>
            </a:r>
            <a:r>
              <a:rPr lang="en-CA" sz="2800" dirty="0">
                <a:solidFill>
                  <a:srgbClr val="EFF2E7"/>
                </a:solidFill>
              </a:rPr>
              <a:t> builds over 25 classrooms each year in needy schools in Africa</a:t>
            </a:r>
          </a:p>
          <a:p>
            <a:pPr marL="0" indent="0">
              <a:buNone/>
            </a:pPr>
            <a:endParaRPr lang="en-CA" sz="2800" dirty="0">
              <a:solidFill>
                <a:srgbClr val="EFF2E7"/>
              </a:solidFill>
            </a:endParaRPr>
          </a:p>
          <a:p>
            <a:pPr marL="0" indent="0">
              <a:buNone/>
            </a:pPr>
            <a:r>
              <a:rPr lang="en-CA" sz="2800" dirty="0">
                <a:solidFill>
                  <a:srgbClr val="EFF2E7"/>
                </a:solidFill>
              </a:rPr>
              <a:t>Many students still sit and write on the ground because they have no desks!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4087" y="1862166"/>
            <a:ext cx="3407900" cy="2555925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00772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>
                <a:solidFill>
                  <a:srgbClr val="EFF2E7"/>
                </a:solidFill>
              </a:rPr>
              <a:t>What is the goal?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2379350"/>
            <a:ext cx="4445725" cy="13597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dirty="0">
                <a:solidFill>
                  <a:srgbClr val="EFF2E7"/>
                </a:solidFill>
              </a:rPr>
              <a:t>To</a:t>
            </a:r>
            <a:r>
              <a:rPr lang="en-CA" sz="2800" b="1" dirty="0">
                <a:solidFill>
                  <a:srgbClr val="EFF2E7"/>
                </a:solidFill>
              </a:rPr>
              <a:t> </a:t>
            </a:r>
            <a:r>
              <a:rPr lang="en-CA" sz="2800" dirty="0">
                <a:solidFill>
                  <a:srgbClr val="EFF2E7"/>
                </a:solidFill>
              </a:rPr>
              <a:t>provide 2000 students 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EFF2E7"/>
                </a:solidFill>
              </a:rPr>
              <a:t>with desks this school year 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118"/>
          <a:stretch/>
        </p:blipFill>
        <p:spPr>
          <a:xfrm>
            <a:off x="5334996" y="1601077"/>
            <a:ext cx="3684717" cy="333429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133022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>
                <a:solidFill>
                  <a:srgbClr val="EFF2E7"/>
                </a:solidFill>
              </a:rPr>
              <a:t>What is the cost?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20574" y="1854248"/>
            <a:ext cx="4445725" cy="43111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b="1" dirty="0">
                <a:solidFill>
                  <a:srgbClr val="EFF2E7"/>
                </a:solidFill>
              </a:rPr>
              <a:t>$20 </a:t>
            </a:r>
            <a:r>
              <a:rPr lang="en-CA" sz="2800" dirty="0">
                <a:solidFill>
                  <a:srgbClr val="EFF2E7"/>
                </a:solidFill>
              </a:rPr>
              <a:t>for seating for one student</a:t>
            </a:r>
          </a:p>
          <a:p>
            <a:pPr marL="0" indent="0">
              <a:buNone/>
            </a:pPr>
            <a:endParaRPr lang="en-CA" sz="2800" dirty="0">
              <a:solidFill>
                <a:srgbClr val="EFF2E7"/>
              </a:solidFill>
            </a:endParaRPr>
          </a:p>
          <a:p>
            <a:pPr marL="0" indent="0">
              <a:buNone/>
            </a:pPr>
            <a:r>
              <a:rPr lang="en-CA" sz="2800" b="1" dirty="0">
                <a:solidFill>
                  <a:srgbClr val="EFF2E7"/>
                </a:solidFill>
              </a:rPr>
              <a:t>$800 </a:t>
            </a:r>
            <a:r>
              <a:rPr lang="en-CA" sz="2800" dirty="0">
                <a:solidFill>
                  <a:srgbClr val="EFF2E7"/>
                </a:solidFill>
              </a:rPr>
              <a:t>for a classroom </a:t>
            </a:r>
          </a:p>
          <a:p>
            <a:pPr marL="0" indent="0">
              <a:buNone/>
            </a:pPr>
            <a:r>
              <a:rPr lang="en-CA" sz="2800" dirty="0">
                <a:solidFill>
                  <a:srgbClr val="EFF2E7"/>
                </a:solidFill>
              </a:rPr>
              <a:t>of 40 students including teacher table and chair</a:t>
            </a:r>
          </a:p>
          <a:p>
            <a:pPr marL="0" indent="0"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441" y="1796884"/>
            <a:ext cx="3479470" cy="260960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50398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457200" y="76200"/>
            <a:ext cx="510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CA" dirty="0">
                <a:solidFill>
                  <a:srgbClr val="EFF2E7"/>
                </a:solidFill>
              </a:rPr>
              <a:t>Ready to help?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4655" y="1086853"/>
            <a:ext cx="4814181" cy="577114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</a:rPr>
              <a:t>Donations can be made either  </a:t>
            </a:r>
          </a:p>
          <a:p>
            <a:pPr marL="0" indent="0">
              <a:buNone/>
            </a:pPr>
            <a:endParaRPr lang="en-CA" sz="2600" dirty="0">
              <a:solidFill>
                <a:srgbClr val="EFF2E7"/>
              </a:solidFill>
            </a:endParaRPr>
          </a:p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</a:rPr>
              <a:t>By mail to:</a:t>
            </a:r>
          </a:p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</a:rPr>
              <a:t>P. O. Box 74006 Fraser Heights</a:t>
            </a:r>
          </a:p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</a:rPr>
              <a:t>Surrey, BC </a:t>
            </a:r>
          </a:p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</a:rPr>
              <a:t>V4N 5H9</a:t>
            </a:r>
          </a:p>
          <a:p>
            <a:pPr marL="0" indent="0">
              <a:buNone/>
            </a:pPr>
            <a:endParaRPr lang="en-CA" sz="2600" dirty="0">
              <a:solidFill>
                <a:srgbClr val="EFF2E7"/>
              </a:solidFill>
            </a:endParaRPr>
          </a:p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</a:rPr>
              <a:t>OR</a:t>
            </a:r>
          </a:p>
          <a:p>
            <a:pPr marL="0" indent="0">
              <a:buNone/>
            </a:pPr>
            <a:endParaRPr lang="en-CA" sz="2600" dirty="0">
              <a:solidFill>
                <a:srgbClr val="EFF2E7"/>
              </a:solidFill>
            </a:endParaRPr>
          </a:p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</a:rPr>
              <a:t>Online at</a:t>
            </a:r>
          </a:p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  <a:hlinkClick r:id="rId2"/>
              </a:rPr>
              <a:t>www.classroomsforafrica.org</a:t>
            </a:r>
            <a:endParaRPr lang="en-CA" sz="2600" dirty="0">
              <a:solidFill>
                <a:srgbClr val="EFF2E7"/>
              </a:solidFill>
            </a:endParaRPr>
          </a:p>
          <a:p>
            <a:pPr marL="0" indent="0">
              <a:buNone/>
            </a:pPr>
            <a:r>
              <a:rPr lang="en-CA" sz="2600" dirty="0">
                <a:solidFill>
                  <a:srgbClr val="EFF2E7"/>
                </a:solidFill>
              </a:rPr>
              <a:t>Click on the “Desks Project” button on main page, then click on the “Give Now” button. Choose Classrooms Africa Desks option on the Canada Helps page</a:t>
            </a:r>
            <a:endParaRPr lang="en-CA" sz="2200" dirty="0">
              <a:solidFill>
                <a:schemeClr val="bg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CA" dirty="0"/>
          </a:p>
          <a:p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596" y="2901067"/>
            <a:ext cx="3813889" cy="2288333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3A62362-BD8F-44A4-A938-811F42B0CA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938" y="310718"/>
            <a:ext cx="3219407" cy="2414556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24340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3017"/>
            <a:ext cx="4105747" cy="2614482"/>
          </a:xfrm>
        </p:spPr>
        <p:txBody>
          <a:bodyPr/>
          <a:lstStyle/>
          <a:p>
            <a:pPr marL="0" indent="0" algn="ctr">
              <a:buNone/>
            </a:pPr>
            <a:r>
              <a:rPr lang="en-CA" dirty="0">
                <a:solidFill>
                  <a:srgbClr val="EFF2E7"/>
                </a:solidFill>
              </a:rPr>
              <a:t>for partnering with Classrooms for Africa </a:t>
            </a:r>
          </a:p>
          <a:p>
            <a:pPr marL="0" indent="0" algn="ctr">
              <a:buNone/>
            </a:pPr>
            <a:r>
              <a:rPr lang="en-CA" dirty="0">
                <a:solidFill>
                  <a:srgbClr val="EFF2E7"/>
                </a:solidFill>
              </a:rPr>
              <a:t>in this effort to help the students in Africa!</a:t>
            </a:r>
          </a:p>
          <a:p>
            <a:pPr marL="0" indent="0" algn="ctr">
              <a:buNone/>
            </a:pPr>
            <a:endParaRPr lang="en-CA" dirty="0">
              <a:solidFill>
                <a:srgbClr val="EFF2E7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410574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dirty="0">
                <a:solidFill>
                  <a:srgbClr val="EFF2E7"/>
                </a:solidFill>
              </a:rPr>
              <a:t>Thank you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39505" y="6117745"/>
            <a:ext cx="4814181" cy="7402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CA" sz="2800" spc="100" dirty="0">
                <a:solidFill>
                  <a:srgbClr val="EFF2E7"/>
                </a:solidFill>
              </a:rPr>
              <a:t>www.classroomsforafrica.org</a:t>
            </a:r>
          </a:p>
          <a:p>
            <a:pPr marL="0" indent="0">
              <a:lnSpc>
                <a:spcPct val="80000"/>
              </a:lnSpc>
              <a:buNone/>
            </a:pPr>
            <a:endParaRPr lang="en-CA" sz="2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91D8B90-DB13-4088-B93E-410B147FA0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77859" y="1762284"/>
            <a:ext cx="3786242" cy="2839682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28953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EFF2E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6256</TotalTime>
  <Words>187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Silvacom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Morton</dc:creator>
  <cp:lastModifiedBy>Pat Sutton</cp:lastModifiedBy>
  <cp:revision>137</cp:revision>
  <dcterms:created xsi:type="dcterms:W3CDTF">2014-06-24T16:11:56Z</dcterms:created>
  <dcterms:modified xsi:type="dcterms:W3CDTF">2020-10-07T20:18:59Z</dcterms:modified>
</cp:coreProperties>
</file>